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</p:sldMasterIdLst>
  <p:notesMasterIdLst>
    <p:notesMasterId r:id="rId55"/>
  </p:notesMasterIdLst>
  <p:handoutMasterIdLst>
    <p:handoutMasterId r:id="rId56"/>
  </p:handoutMasterIdLst>
  <p:sldIdLst>
    <p:sldId id="256" r:id="rId3"/>
    <p:sldId id="457" r:id="rId4"/>
    <p:sldId id="456" r:id="rId5"/>
    <p:sldId id="460" r:id="rId6"/>
    <p:sldId id="395" r:id="rId7"/>
    <p:sldId id="358" r:id="rId8"/>
    <p:sldId id="359" r:id="rId9"/>
    <p:sldId id="278" r:id="rId10"/>
    <p:sldId id="259" r:id="rId11"/>
    <p:sldId id="372" r:id="rId12"/>
    <p:sldId id="389" r:id="rId13"/>
    <p:sldId id="391" r:id="rId14"/>
    <p:sldId id="397" r:id="rId15"/>
    <p:sldId id="398" r:id="rId16"/>
    <p:sldId id="399" r:id="rId17"/>
    <p:sldId id="393" r:id="rId18"/>
    <p:sldId id="392" r:id="rId19"/>
    <p:sldId id="390" r:id="rId20"/>
    <p:sldId id="408" r:id="rId21"/>
    <p:sldId id="423" r:id="rId22"/>
    <p:sldId id="433" r:id="rId23"/>
    <p:sldId id="434" r:id="rId24"/>
    <p:sldId id="429" r:id="rId25"/>
    <p:sldId id="435" r:id="rId26"/>
    <p:sldId id="430" r:id="rId27"/>
    <p:sldId id="431" r:id="rId28"/>
    <p:sldId id="432" r:id="rId29"/>
    <p:sldId id="427" r:id="rId30"/>
    <p:sldId id="436" r:id="rId31"/>
    <p:sldId id="263" r:id="rId32"/>
    <p:sldId id="437" r:id="rId33"/>
    <p:sldId id="265" r:id="rId34"/>
    <p:sldId id="266" r:id="rId35"/>
    <p:sldId id="269" r:id="rId36"/>
    <p:sldId id="275" r:id="rId37"/>
    <p:sldId id="426" r:id="rId38"/>
    <p:sldId id="424" r:id="rId39"/>
    <p:sldId id="439" r:id="rId40"/>
    <p:sldId id="438" r:id="rId41"/>
    <p:sldId id="443" r:id="rId42"/>
    <p:sldId id="444" r:id="rId43"/>
    <p:sldId id="442" r:id="rId44"/>
    <p:sldId id="445" r:id="rId45"/>
    <p:sldId id="462" r:id="rId46"/>
    <p:sldId id="446" r:id="rId47"/>
    <p:sldId id="440" r:id="rId48"/>
    <p:sldId id="448" r:id="rId49"/>
    <p:sldId id="461" r:id="rId50"/>
    <p:sldId id="458" r:id="rId51"/>
    <p:sldId id="459" r:id="rId52"/>
    <p:sldId id="447" r:id="rId53"/>
    <p:sldId id="42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 autoAdjust="0"/>
    <p:restoredTop sz="92195" autoAdjust="0"/>
  </p:normalViewPr>
  <p:slideViewPr>
    <p:cSldViewPr snapToGrid="0" snapToObjects="1">
      <p:cViewPr varScale="1">
        <p:scale>
          <a:sx n="81" d="100"/>
          <a:sy n="81" d="100"/>
        </p:scale>
        <p:origin x="216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Kingdom</a:t>
            </a:r>
            <a:r>
              <a:rPr lang="en-US" baseline="0" dirty="0"/>
              <a:t>    </a:t>
            </a:r>
            <a:r>
              <a:rPr lang="en-US" dirty="0"/>
              <a:t>National Health </a:t>
            </a:r>
            <a:r>
              <a:rPr lang="en-US" b="0" dirty="0"/>
              <a:t>Service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Living Donor Kidney Sharing Schemes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NYTimes – 2012</a:t>
            </a:r>
          </a:p>
          <a:p>
            <a:r>
              <a:rPr lang="en-US" dirty="0"/>
              <a:t>University of Alabama at Birmingham -- 2018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3BD-6A3D-804C-A1F3-ACCE29EF2213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15A4-E430-F143-A152-66D855A79B10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5C08-CD38-7C43-8AF3-C5292B5DC59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D044-935D-D049-9E9C-CCD6106C7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F9A87-B9B3-3040-8A44-09872A1FD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36E8-E8FE-1D46-BFC8-D942D4AD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08953-1A9E-8E4F-8113-1A5D049D4AB6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7C62-56B2-2940-9FDE-BA8F8423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F904-3245-CF4E-AEEE-35A42369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1EE7-E4FC-0045-B192-6F77811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418E-D9F4-C340-9B3A-03BF891C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3BE3B-B5D1-BF41-A8A0-771F0D24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A701A-2876-F24D-97BD-6DD33F8E6D90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9483-C7C8-DE4F-89A2-C24FDA8A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D69A-6AF2-984F-8443-372DA539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5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AC65-FB4A-A84C-9B9E-759E1BB2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FC41-811F-BE40-88E4-8AAFC606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108FD-D6C8-5046-A5DC-40C1808E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834D8-3607-6F4B-9DA0-88AB09C21B7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A4B8-E9BE-AE42-B4A9-96027489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DBCB-FC4B-DC4B-86FA-4EB18A09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BE71-8123-404E-A233-A3BA0ECB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11E7-4C64-6240-8FBA-697A80E1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FCFAB-9153-7E49-A3B1-5F0B81CE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15DA3-FC28-664E-8BF1-0B919FA6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D0BEB-6064-F048-83DC-C2CA6BCE50DC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45D51-1A0E-E849-8AE8-8E95C1AA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7D0A0-DC82-B641-8EF7-6148C37E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0F53-283B-6044-A2B3-947578AA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52BB-9B83-3049-9AE6-DB26D9F4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2E7F2-AF20-8640-AF63-099B2E44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9FD7E-38C9-3043-A324-F86A17A8B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7B9A8-D9F4-2F48-8374-A51999E49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566FA-E694-FA4A-9FCC-037FBB06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201DD-3E7E-5448-879C-8B1623A7D1DA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44936-8D27-C34A-9F27-D687659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A9E19-DE1B-A44D-AB69-2A51B635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0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F73E-62FA-4247-BFA6-E0BDBB06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50760-A180-B94C-913E-F1A4F65A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CDC91-044F-E842-B1F5-7E4C0701C68A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99C57-30EB-804B-B601-5E55C502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6419-FAB9-7D48-9A50-F5445DA2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42CF9-E0D7-784F-8E8D-2542B50C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C5554-768E-3044-9C70-0E92F6B6E03E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F4A0A-E744-4340-9A41-BE358E53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BD494-1595-0F44-B1C6-F9CE8CF5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CEF8-FA8E-1549-9868-D12C775F150E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925-34FE-C54F-A43E-7A4652B3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516F-C1EE-1944-A604-F2141C27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DACD-7482-4040-8D9D-03D3C8B5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63059-43C4-7745-A880-FA993E51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7F5C3-0B30-0D43-BFF8-F7C661861C5F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8995D-DA99-9640-AA8C-6218E3CB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91E77-5C72-E44D-8ACE-3535CCDE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290-49D1-354B-A400-97DAE66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8062E-D56F-7D41-AE8F-2F5163C30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72D3A-2BFE-9440-B483-256EFDED1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FF529-7133-B541-83DA-E434F164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2030E-FCAD-B648-8BDC-6B72B0931618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38846-D96D-B744-804A-20793BAE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8425A-0ADF-9F49-B5CD-3FE7FA0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68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E607-ED76-D844-9BEB-FE31EA8B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3706-7BB5-1C40-9011-9D2D5BB85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3EC1E-2C94-4042-A399-2B05802F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DA29-846C-A34B-9E7D-5E2CE4701341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93FC-A087-1045-A86F-5854F951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CDCE0-FCAB-D54F-8EBF-C59D01C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AAC92-760E-5746-A871-2616F43B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E32B0-B137-7740-8095-91928D3E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DE7CF-F816-7848-9CDE-313BC7B2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214EE-5C44-C347-BFC1-B95BD9966566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4E66-0E4C-FD46-B9E1-EE953AD5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3A30B-2D96-3942-B181-19FF761B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3494-8F9F-474E-A5E5-F883119DAC45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425B-C9B3-B749-B637-218412057A7B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9CC-F7F5-C947-A77E-8D7BC0BFF001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886-A392-644C-AC5B-ACE92B60E0CB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852C9-D380-EC4E-97AB-2D18823DE5FE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5267-93E7-964F-96A4-4E239A60162A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DC48-F47D-E643-A37E-9CF37736939E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22FB1D-F340-9E49-AAB7-962323032D84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2FFEA-3A38-F049-8C4F-278D51A8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63DA7-AD58-B74A-9DAD-60B703B3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324A-ADFE-9D4D-BCFA-DF85E92D4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75530-BB4A-5E45-BBF2-77073A6F92A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081F1-F5C3-F543-B94E-6A5BD9F9C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A6E4-97AA-5544-AF72-A77882BA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01/26/2022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62066"/>
            <a:ext cx="10160000" cy="3668898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20" y="11296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8525340" y="1556540"/>
            <a:ext cx="1265194" cy="1024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1FBDA-87AA-6A41-9231-49809525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37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(Next three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EF381-5A3D-D643-AB6F-B3A1B8F3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1251-B75F-6A4C-BE20-68071CCF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r>
              <a:rPr lang="en-US" b="1" dirty="0"/>
              <a:t>Maximize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r>
              <a:rPr lang="en-US" b="1" dirty="0"/>
              <a:t>Subject to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r>
              <a:rPr lang="en-US" b="0" i="1" dirty="0"/>
              <a:t>	 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44521" y="1374419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22400" y="2656002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FC6F3-FA76-7E4D-8012-A77D0431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r>
              <a:rPr lang="en-US" sz="2400" dirty="0"/>
              <a:t>Maximize</a:t>
            </a:r>
          </a:p>
          <a:p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r>
              <a:rPr lang="en-US" sz="2400" dirty="0"/>
              <a:t>Subject to</a:t>
            </a:r>
          </a:p>
          <a:p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7579" y="945962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3B79D-58CA-5046-89E2-1522023A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(9/29) new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C1DC3-298C-C34E-83C1-7979793F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4" y="4452295"/>
            <a:ext cx="4939770" cy="19021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5E311-A955-AC4F-9D41-8358BAB2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3848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project, we will discuss in much greater depth later in the semester.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0" y="5600700"/>
            <a:ext cx="7429500" cy="12573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B1505-F713-AB4D-A71D-52BFB56A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78" y="1752600"/>
            <a:ext cx="4381443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D8522-4549-3D48-8F8B-F7D43D6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94715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want a Slack / Discord?  Stick with Piazza …?</a:t>
            </a:r>
          </a:p>
          <a:p>
            <a:br>
              <a:rPr lang="en-US" dirty="0"/>
            </a:br>
            <a:r>
              <a:rPr lang="en-US" dirty="0"/>
              <a:t>We will post our first Pass/Fail quiz on Monday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Will be open for a week (Monday -&gt; Monday, most of the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Pass/Fail, so no need to worry about getting a few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retake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760" y="2767996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296" y="6047830"/>
            <a:ext cx="730104" cy="730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760" y="3110183"/>
            <a:ext cx="1710070" cy="27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362" y="3190349"/>
            <a:ext cx="663677" cy="432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9C4A-59A9-3843-B7A5-D32F910DE45D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464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4464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97250" y="2667001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4464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8883650" y="5791201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498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5181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902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190750" y="4876801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2292350" y="4114801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1733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7315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4495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4495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5410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4495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4724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68136" y="313011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D35E3A-F257-BC41-BBE8-1D5FC542D10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638121"/>
            <a:ext cx="10160000" cy="16547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79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151" y="6127977"/>
            <a:ext cx="663677" cy="432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3DAE99-575C-4F4E-B082-367ECEEC2BF1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152718"/>
            <a:ext cx="9574923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risk attitudes Assuming expected utility </a:t>
            </a:r>
            <a:r>
              <a:rPr lang="en-US" altLang="en-US" sz="4000" dirty="0" err="1"/>
              <a:t>maximizIng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55" name="Rectangle 11"/>
          <p:cNvSpPr>
            <a:spLocks noGrp="1" noChangeArrowheads="1"/>
          </p:cNvSpPr>
          <p:nvPr>
            <p:ph idx="1"/>
          </p:nvPr>
        </p:nvSpPr>
        <p:spPr>
          <a:xfrm>
            <a:off x="609600" y="4597400"/>
            <a:ext cx="10160000" cy="187782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3930650" y="1665605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3930650" y="4561205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971800" y="1513206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3930650" y="2046605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350250" y="434689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3962400" y="1498918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3962400" y="1498918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3886200" y="1778318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21813-9778-EC41-B865-D0028A1816C1}"/>
              </a:ext>
            </a:extLst>
          </p:cNvPr>
          <p:cNvSpPr txBox="1"/>
          <p:nvPr/>
        </p:nvSpPr>
        <p:spPr>
          <a:xfrm>
            <a:off x="0" y="6706473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 uiExpand="1" build="p"/>
      <p:bldP spid="6150" grpId="0" animBg="1"/>
      <p:bldP spid="6152" grpId="0" animBg="1"/>
      <p:bldP spid="6153" grpId="0" animBg="1"/>
      <p:bldP spid="61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679" y="75586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5778" cy="6869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 rot="5400000">
            <a:off x="7859889" y="2525889"/>
            <a:ext cx="6858000" cy="18062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Wrapping up 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50670177"/>
              </p:ext>
            </p:extLst>
          </p:nvPr>
        </p:nvGraphicFramePr>
        <p:xfrm>
          <a:off x="5402263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810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24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025" y="20034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6450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84202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72039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691" y="5710238"/>
            <a:ext cx="668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88C4D-54CF-2140-AAC1-7EB21E6B364F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1600200" y="1295401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6070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4572001" y="6099176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65261937"/>
              </p:ext>
            </p:extLst>
          </p:nvPr>
        </p:nvGraphicFramePr>
        <p:xfrm>
          <a:off x="5092312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76" y="4168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276" y="3406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81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96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414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4314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08" y="1020128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296" y="2267903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310" y="2248853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509" y="353949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80696" y="348710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5092313" y="3987801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/>
        </p:nvGraphicFramePr>
        <p:xfrm>
          <a:off x="6103939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9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95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10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0825" y="33210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59626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4546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4127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419601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34001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4470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</a:t>
            </a:r>
            <a:br>
              <a:rPr lang="en-US" altLang="en-US" dirty="0"/>
            </a:br>
            <a:r>
              <a:rPr lang="en-US" altLang="en-US" dirty="0"/>
              <a:t>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21381"/>
              </p:ext>
            </p:extLst>
          </p:nvPr>
        </p:nvGraphicFramePr>
        <p:xfrm>
          <a:off x="5130801" y="3548762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8" y="285423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136900" y="280184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6400" y="2764537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37154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47060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3505200" y="4386961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4216400" y="3853561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353623"/>
            <a:ext cx="2667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8177214" y="3591623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024189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69995" y="2147125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609600" y="4675239"/>
            <a:ext cx="93726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6324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2237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2" name="Group 4">
            <a:extLst>
              <a:ext uri="{FF2B5EF4-FFF2-40B4-BE49-F238E27FC236}">
                <a16:creationId xmlns:a16="http://schemas.microsoft.com/office/drawing/2014/main" id="{E0D0993E-A394-B344-8F1D-1B00EE806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455256"/>
              </p:ext>
            </p:extLst>
          </p:nvPr>
        </p:nvGraphicFramePr>
        <p:xfrm>
          <a:off x="4248301" y="2948152"/>
          <a:ext cx="3934002" cy="1645956"/>
        </p:xfrm>
        <a:graphic>
          <a:graphicData uri="http://schemas.openxmlformats.org/drawingml/2006/table">
            <a:tbl>
              <a:tblPr/>
              <a:tblGrid>
                <a:gridCol w="199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954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15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99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 waitlist: a bit under </a:t>
            </a:r>
            <a:r>
              <a:rPr lang="en-US" b="1" dirty="0">
                <a:solidFill>
                  <a:schemeClr val="accent3"/>
                </a:solidFill>
              </a:rPr>
              <a:t>100,000</a:t>
            </a:r>
          </a:p>
          <a:p>
            <a:pPr lvl="1"/>
            <a:r>
              <a:rPr lang="en-US" dirty="0"/>
              <a:t>35,000 – 40,000 added per year</a:t>
            </a:r>
          </a:p>
          <a:p>
            <a:pPr marL="0" indent="0">
              <a:buNone/>
            </a:pPr>
            <a:r>
              <a:rPr lang="en-US" b="1" dirty="0"/>
              <a:t>~4,000 people died while waiting</a:t>
            </a:r>
          </a:p>
          <a:p>
            <a:pPr marL="0" indent="0">
              <a:buNone/>
            </a:pPr>
            <a:r>
              <a:rPr lang="en-US" b="1" dirty="0"/>
              <a:t>~15,000 people received a kidney</a:t>
            </a:r>
            <a:br>
              <a:rPr lang="en-US" b="1" dirty="0"/>
            </a:br>
            <a:r>
              <a:rPr lang="en-US" b="1" dirty="0"/>
              <a:t>from the deceased donor waitlist</a:t>
            </a:r>
          </a:p>
          <a:p>
            <a:pPr marL="0" indent="0">
              <a:buNone/>
            </a:pPr>
            <a:r>
              <a:rPr lang="en-US" b="1" dirty="0"/>
              <a:t>6,500+ people received a kidney from a living donor</a:t>
            </a:r>
          </a:p>
          <a:p>
            <a:pPr lvl="1"/>
            <a:r>
              <a:rPr lang="en-US" dirty="0"/>
              <a:t>Some through </a:t>
            </a:r>
            <a:r>
              <a:rPr lang="en-US" dirty="0">
                <a:solidFill>
                  <a:schemeClr val="accent3"/>
                </a:solidFill>
              </a:rPr>
              <a:t>kidney exchanges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This talk: experience with UNOS national kidney exchange</a:t>
            </a: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4716" y="484364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6" y="5333682"/>
            <a:ext cx="3590367" cy="1089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EE15-D46B-0247-9C3D-878E25F6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FFB607-24B3-8C4D-99A5-99C2AB2E0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681" y="1524318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7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88731" y="4724400"/>
            <a:ext cx="1087820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makes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54029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graphicFrame>
        <p:nvGraphicFramePr>
          <p:cNvPr id="33" name="Group 3">
            <a:extLst>
              <a:ext uri="{FF2B5EF4-FFF2-40B4-BE49-F238E27FC236}">
                <a16:creationId xmlns:a16="http://schemas.microsoft.com/office/drawing/2014/main" id="{35B09C4D-2A97-2A4F-8C3C-EF41E050D1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580168"/>
              </p:ext>
            </p:extLst>
          </p:nvPr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10D0-F7FD-5546-8A6D-44305A4A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 there an NE that uses mixed strategies?  </a:t>
            </a:r>
          </a:p>
          <a:p>
            <a:pPr lvl="1">
              <a:buFontTx/>
              <a:buChar char="•"/>
            </a:pPr>
            <a:r>
              <a:rPr lang="en-US" altLang="en-US" b="0" dirty="0"/>
              <a:t>Say, where player 1 uses a mixed strategy?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Note: if a mixed strategy is a best response, then all of the pure strategies that it randomizes over must also be best responses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need to make player 1 </a:t>
            </a:r>
            <a:r>
              <a:rPr lang="en-US" altLang="en-US" dirty="0">
                <a:solidFill>
                  <a:schemeClr val="tx2"/>
                </a:solidFill>
              </a:rPr>
              <a:t>indifferent </a:t>
            </a:r>
            <a:r>
              <a:rPr lang="en-US" altLang="en-US" dirty="0"/>
              <a:t>between D and S</a:t>
            </a:r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D = -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S</a:t>
            </a:r>
            <a:endParaRPr lang="en-US" altLang="en-US" b="0" baseline="-25000" dirty="0"/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S = 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D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- 5p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 </a:t>
            </a:r>
            <a:r>
              <a:rPr lang="en-US" altLang="en-US" b="0" dirty="0"/>
              <a:t>= 1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- 6p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</a:t>
            </a:r>
          </a:p>
          <a:p>
            <a:r>
              <a:rPr lang="en-US" altLang="en-US" dirty="0"/>
              <a:t>So we need -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</a:t>
            </a:r>
            <a:r>
              <a:rPr lang="en-US" altLang="en-US" baseline="-25000" dirty="0"/>
              <a:t> </a:t>
            </a:r>
            <a:r>
              <a:rPr lang="en-US" altLang="en-US" dirty="0"/>
              <a:t>- 6p</a:t>
            </a:r>
            <a:r>
              <a:rPr lang="en-US" altLang="en-US" baseline="30000" dirty="0"/>
              <a:t>c</a:t>
            </a:r>
            <a:r>
              <a:rPr lang="en-US" altLang="en-US" baseline="-25000" dirty="0"/>
              <a:t>S </a:t>
            </a:r>
            <a:r>
              <a:rPr lang="en-US" altLang="en-US" dirty="0"/>
              <a:t>which means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1/5</a:t>
            </a:r>
          </a:p>
          <a:p>
            <a:pPr lvl="1">
              <a:buFontTx/>
              <a:buChar char="•"/>
            </a:pPr>
            <a:r>
              <a:rPr lang="en-US" altLang="en-US" b="0" dirty="0"/>
              <a:t>Then, player 2 needs to be indifferent as well</a:t>
            </a:r>
          </a:p>
          <a:p>
            <a:br>
              <a:rPr lang="en-US" altLang="en-US" dirty="0"/>
            </a:br>
            <a:r>
              <a:rPr lang="en-US" altLang="en-US" dirty="0"/>
              <a:t>Mixed-strategy Nash equilibrium: ((4/5 D, 1/5 S), (4/5 D, 1/5 S))</a:t>
            </a:r>
          </a:p>
          <a:p>
            <a:pPr lvl="1">
              <a:buFontTx/>
              <a:buChar char="–"/>
            </a:pPr>
            <a:r>
              <a:rPr lang="en-US" altLang="en-US" b="0" dirty="0"/>
              <a:t>People may die!  Expected utility -1/5 for each player</a:t>
            </a:r>
            <a:endParaRPr lang="en-US" altLang="en-US" b="0" dirty="0"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113797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4A3FFA40-9692-3246-AE0C-F99D57FE8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20834"/>
              </p:ext>
            </p:extLst>
          </p:nvPr>
        </p:nvGraphicFramePr>
        <p:xfrm>
          <a:off x="9283925" y="916041"/>
          <a:ext cx="1982854" cy="1312296"/>
        </p:xfrm>
        <a:graphic>
          <a:graphicData uri="http://schemas.openxmlformats.org/drawingml/2006/table">
            <a:tbl>
              <a:tblPr/>
              <a:tblGrid>
                <a:gridCol w="89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458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Correlated equilibrium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A764-3015-2C44-B29F-24C4C959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Correlated Equilibrium for chicken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5395-EFDC-4849-8B77-1C71E6B7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8484D-D111-2749-9C42-2F985DC829BC}"/>
              </a:ext>
            </a:extLst>
          </p:cNvPr>
          <p:cNvGrpSpPr/>
          <p:nvPr/>
        </p:nvGrpSpPr>
        <p:grpSpPr>
          <a:xfrm>
            <a:off x="1432130" y="1954924"/>
            <a:ext cx="7391247" cy="4317098"/>
            <a:chOff x="2096115" y="914400"/>
            <a:chExt cx="3136484" cy="2003718"/>
          </a:xfrm>
        </p:grpSpPr>
        <p:graphicFrame>
          <p:nvGraphicFramePr>
            <p:cNvPr id="11" name="Group 3">
              <a:extLst>
                <a:ext uri="{FF2B5EF4-FFF2-40B4-BE49-F238E27FC236}">
                  <a16:creationId xmlns:a16="http://schemas.microsoft.com/office/drawing/2014/main" id="{3D40A1E6-6D9F-F44D-A468-7CD9A5EE49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9340008"/>
                </p:ext>
              </p:extLst>
            </p:nvPr>
          </p:nvGraphicFramePr>
          <p:xfrm>
            <a:off x="3087327" y="1351131"/>
            <a:ext cx="2145272" cy="1424380"/>
          </p:xfrm>
          <a:graphic>
            <a:graphicData uri="http://schemas.openxmlformats.org/drawingml/2006/table">
              <a:tbl>
                <a:tblPr/>
                <a:tblGrid>
                  <a:gridCol w="25382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1717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4762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9264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E2374E0-B6DF-DB44-ADEE-4EC706EB9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20%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609E6FAD-E8BD-414E-B391-150D16B5E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867" y="261034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2A1BF34-1401-8A43-AEEF-E164E660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6686" y="187435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2E82AD2-4D19-B840-B986-E45D0C926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380" y="2589420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0%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D1BBD-B21F-8241-B01B-8F6B1B2C1222}"/>
                </a:ext>
              </a:extLst>
            </p:cNvPr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A8F2C4C4-3829-3543-83C9-D1D2098FC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B471BB0-DA95-C145-A49E-1CFFA553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AAE36A4F-7F2E-D946-9C47-E8AF79C08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1C0D17D9-6376-D343-B541-271803529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7" name="Picture 16" descr="MCj03985250000[1]">
                <a:extLst>
                  <a:ext uri="{FF2B5EF4-FFF2-40B4-BE49-F238E27FC236}">
                    <a16:creationId xmlns:a16="http://schemas.microsoft.com/office/drawing/2014/main" id="{E71FA898-5FA7-E14F-86BB-7A0A04F24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683617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 descr="MCj03985230000[1]">
                <a:extLst>
                  <a:ext uri="{FF2B5EF4-FFF2-40B4-BE49-F238E27FC236}">
                    <a16:creationId xmlns:a16="http://schemas.microsoft.com/office/drawing/2014/main" id="{7B57D2EF-FD87-204D-84E2-0EBFB347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66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8187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45</a:t>
            </a:fld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412135" y="624575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3423340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72A1-4B29-274A-AD48-0C81FDD0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7546"/>
            <a:ext cx="7721600" cy="1371600"/>
          </a:xfrm>
        </p:spPr>
        <p:txBody>
          <a:bodyPr/>
          <a:lstStyle/>
          <a:p>
            <a:r>
              <a:rPr lang="en-US" dirty="0"/>
              <a:t>Pause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C8AA-DF9D-5C45-BDF1-165C7E91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Eclipse Wall Clock | Oversized Wall Clock from EQ3">
            <a:extLst>
              <a:ext uri="{FF2B5EF4-FFF2-40B4-BE49-F238E27FC236}">
                <a16:creationId xmlns:a16="http://schemas.microsoft.com/office/drawing/2014/main" id="{67570DF0-9B82-C148-A844-5C559C58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407" y="206265"/>
            <a:ext cx="6445469" cy="64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138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008" y="4776124"/>
            <a:ext cx="3556000" cy="2081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D4D-3DBE-DC49-A0E7-80FB1693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268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4320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184" y="2977118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766" y="1546191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6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702" y="4317942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0296" y="4235968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540508" y="2473523"/>
            <a:ext cx="2709789" cy="184442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9520" y="2473523"/>
            <a:ext cx="2750776" cy="188540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4799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86202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04228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5444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57090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5116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214" y="2596485"/>
            <a:ext cx="738664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1134" y="2473524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8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3744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8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5441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24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-11383"/>
            <a:ext cx="10515600" cy="886488"/>
          </a:xfrm>
        </p:spPr>
        <p:txBody>
          <a:bodyPr/>
          <a:lstStyle/>
          <a:p>
            <a:pPr algn="ctr"/>
            <a:r>
              <a:rPr lang="en-US" dirty="0"/>
              <a:t>Example: Kidney exchange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79397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4D19D4-F41D-524E-8A45-298FE5ABB59F}"/>
              </a:ext>
            </a:extLst>
          </p:cNvPr>
          <p:cNvGrpSpPr/>
          <p:nvPr/>
        </p:nvGrpSpPr>
        <p:grpSpPr>
          <a:xfrm>
            <a:off x="9046687" y="1571991"/>
            <a:ext cx="2941206" cy="3656158"/>
            <a:chOff x="9046687" y="1571991"/>
            <a:chExt cx="2941206" cy="36561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361055-FEF3-C64B-B9E2-038FC0515C3D}"/>
                </a:ext>
              </a:extLst>
            </p:cNvPr>
            <p:cNvGrpSpPr/>
            <p:nvPr/>
          </p:nvGrpSpPr>
          <p:grpSpPr>
            <a:xfrm>
              <a:off x="9046687" y="1571991"/>
              <a:ext cx="1268186" cy="3656158"/>
              <a:chOff x="7284000" y="1388495"/>
              <a:chExt cx="1268186" cy="365615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A6322A-7B72-3841-8A7A-9D4F58DEF1E9}"/>
                  </a:ext>
                </a:extLst>
              </p:cNvPr>
              <p:cNvSpPr/>
              <p:nvPr/>
            </p:nvSpPr>
            <p:spPr>
              <a:xfrm>
                <a:off x="7284000" y="1388495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3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62274F9-A306-794E-9B32-89BF9B7735DB}"/>
                  </a:ext>
                </a:extLst>
              </p:cNvPr>
              <p:cNvSpPr/>
              <p:nvPr/>
            </p:nvSpPr>
            <p:spPr>
              <a:xfrm>
                <a:off x="7284000" y="3776467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4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D8C84F-6B23-614B-BC39-49E0ABE646E0}"/>
                </a:ext>
              </a:extLst>
            </p:cNvPr>
            <p:cNvSpPr/>
            <p:nvPr/>
          </p:nvSpPr>
          <p:spPr>
            <a:xfrm>
              <a:off x="10719707" y="2687439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5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49FC671D-5E58-BA44-82CF-BF4BC1B70E3B}"/>
                </a:ext>
              </a:extLst>
            </p:cNvPr>
            <p:cNvCxnSpPr>
              <a:stCxn id="49" idx="3"/>
              <a:endCxn id="52" idx="5"/>
            </p:cNvCxnSpPr>
            <p:nvPr/>
          </p:nvCxnSpPr>
          <p:spPr>
            <a:xfrm rot="5400000" flipH="1" flipV="1">
              <a:off x="9881028" y="3121284"/>
              <a:ext cx="1272524" cy="2569762"/>
            </a:xfrm>
            <a:prstGeom prst="bentConnector3">
              <a:avLst>
                <a:gd name="adj1" fmla="val -32559"/>
              </a:avLst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952AD1F4-FAEC-9A4B-894F-CA5E7A7F3862}"/>
                </a:ext>
              </a:extLst>
            </p:cNvPr>
            <p:cNvCxnSpPr>
              <a:stCxn id="48" idx="3"/>
              <a:endCxn id="49" idx="7"/>
            </p:cNvCxnSpPr>
            <p:nvPr/>
          </p:nvCxnSpPr>
          <p:spPr>
            <a:xfrm rot="16200000" flipH="1">
              <a:off x="8935165" y="2951699"/>
              <a:ext cx="1491230" cy="89674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7887199-D68C-6C45-ADF4-18186C49A754}"/>
                </a:ext>
              </a:extLst>
            </p:cNvPr>
            <p:cNvCxnSpPr>
              <a:stCxn id="52" idx="1"/>
              <a:endCxn id="48" idx="6"/>
            </p:cNvCxnSpPr>
            <p:nvPr/>
          </p:nvCxnSpPr>
          <p:spPr>
            <a:xfrm rot="16200000" flipV="1">
              <a:off x="10276613" y="2244345"/>
              <a:ext cx="667077" cy="59055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0A631-4693-DC46-808C-DA0BBF7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023 4.0740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838200" y="4965601"/>
            <a:ext cx="10515600" cy="1390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executed simultaneously, so no length cap based on </a:t>
            </a:r>
            <a:r>
              <a:rPr lang="en-US" b="1" dirty="0"/>
              <a:t>logistic</a:t>
            </a:r>
            <a:r>
              <a:rPr lang="en-US" dirty="0"/>
              <a:t> concerns 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… but in practice edges fail &amp; chains execute over many years, so some finite cap is used while </a:t>
            </a:r>
            <a:r>
              <a:rPr lang="is-IS" b="1" dirty="0"/>
              <a:t>planning</a:t>
            </a:r>
            <a:r>
              <a:rPr lang="is-IS" dirty="0"/>
              <a:t> a single match run.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6872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456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456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409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624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744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744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697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032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9032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985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912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9200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48802" y="2826730"/>
            <a:ext cx="1197210" cy="81621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4472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303517" y="3149527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93" y="3252460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6701" y="117080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[Rees et al. 2009]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71B741-9CA8-CF41-879A-C9B5BEA461B3}"/>
              </a:ext>
            </a:extLst>
          </p:cNvPr>
          <p:cNvGrpSpPr/>
          <p:nvPr/>
        </p:nvGrpSpPr>
        <p:grpSpPr>
          <a:xfrm>
            <a:off x="8781854" y="136860"/>
            <a:ext cx="3198455" cy="2933552"/>
            <a:chOff x="8427428" y="-4141"/>
            <a:chExt cx="3198455" cy="2933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C0100-792D-FD41-9EA2-6FB684A1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8" y="362341"/>
              <a:ext cx="3183364" cy="22589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A33C5-8712-9042-B90C-D537232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9" y="2629747"/>
              <a:ext cx="3198454" cy="29966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1A259-8BFC-A141-9A29-DD3D4AE1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809" y="-4141"/>
              <a:ext cx="2389694" cy="34960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C66FD8-9E32-5542-8279-DE540E1D7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482" y="3160364"/>
            <a:ext cx="2743200" cy="1776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0699-3D70-6646-877D-C4205667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3192"/>
            <a:ext cx="10515600" cy="1325563"/>
          </a:xfrm>
        </p:spPr>
        <p:txBody>
          <a:bodyPr/>
          <a:lstStyle/>
          <a:p>
            <a:r>
              <a:rPr lang="en-US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92215"/>
            <a:ext cx="10515599" cy="159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standard clearing problem is to find the “best” disjoint set of cycles of length at most L, and chains</a:t>
            </a:r>
          </a:p>
          <a:p>
            <a:pPr lvl="1"/>
            <a:r>
              <a:rPr lang="en-US" dirty="0"/>
              <a:t>Typically, 2 ≤ L ≤ 5 for kidneys (e.g., L=3 at UNOS)</a:t>
            </a:r>
          </a:p>
          <a:p>
            <a:pPr lvl="1"/>
            <a:r>
              <a:rPr lang="en-US" dirty="0"/>
              <a:t>NP-hard (for L&gt;2) in theory, </a:t>
            </a:r>
            <a:r>
              <a:rPr lang="en-US" b="1" dirty="0">
                <a:solidFill>
                  <a:schemeClr val="accent3"/>
                </a:solidFill>
              </a:rPr>
              <a:t>really hard </a:t>
            </a:r>
            <a:r>
              <a:rPr lang="en-US" dirty="0"/>
              <a:t>in practice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792" y="1356335"/>
            <a:ext cx="7622415" cy="313402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1291620" y="6102696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1220" y="5410199"/>
            <a:ext cx="32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Constantino et al. 13, </a:t>
            </a:r>
            <a:r>
              <a:rPr lang="en-US" sz="1200" dirty="0" err="1"/>
              <a:t>Glorie</a:t>
            </a:r>
            <a:r>
              <a:rPr lang="en-US" sz="1200" dirty="0"/>
              <a:t> et al. 14, </a:t>
            </a:r>
            <a:r>
              <a:rPr lang="en-US" sz="1200" dirty="0" err="1"/>
              <a:t>Klimentova</a:t>
            </a:r>
            <a:r>
              <a:rPr lang="en-US" sz="1200" dirty="0"/>
              <a:t> et al. 14, Anderson et al. 15, </a:t>
            </a:r>
            <a:r>
              <a:rPr lang="en-US" sz="1200" dirty="0" err="1"/>
              <a:t>Manlove</a:t>
            </a:r>
            <a:r>
              <a:rPr lang="en-US" sz="1200" dirty="0"/>
              <a:t> &amp; O’Malley 15, </a:t>
            </a:r>
            <a:r>
              <a:rPr lang="en-US" sz="1200" dirty="0" err="1"/>
              <a:t>Plaut</a:t>
            </a:r>
            <a:r>
              <a:rPr lang="en-US" sz="1200" dirty="0"/>
              <a:t> et al. 16, Dick</a:t>
            </a:r>
            <a:r>
              <a:rPr lang="is-IS" sz="1200" dirty="0"/>
              <a:t>erson et al. 16, Mak-Hau 17, McElfresh et al. 19,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8ABA8-4BF3-4B49-B4C0-DB94EBFA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362146" cy="37553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E4E2F-0508-FB40-A528-B4E752E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Lots of moving parts &amp; competing wants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9DF29-C038-40AA-A00E-419219462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503" y="450222"/>
            <a:ext cx="3473218" cy="37553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BBD3B-0EAE-4028-80C3-B1394370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092" y="4376732"/>
            <a:ext cx="3473217" cy="2020757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5609" y="445459"/>
            <a:ext cx="4084983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381877"/>
            <a:ext cx="3362146" cy="2025711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3C1E52-62E8-834B-B6DE-DA021475718B}"/>
              </a:ext>
            </a:extLst>
          </p:cNvPr>
          <p:cNvGrpSpPr/>
          <p:nvPr/>
        </p:nvGrpSpPr>
        <p:grpSpPr>
          <a:xfrm>
            <a:off x="638108" y="4497220"/>
            <a:ext cx="3044858" cy="887017"/>
            <a:chOff x="638108" y="4497220"/>
            <a:chExt cx="3044858" cy="887017"/>
          </a:xfrm>
        </p:grpSpPr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AFA655-E2B1-074A-AECE-8E77A471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267" y="5174700"/>
              <a:ext cx="1496699" cy="209537"/>
            </a:xfrm>
            <a:prstGeom prst="rect">
              <a:avLst/>
            </a:prstGeom>
          </p:spPr>
        </p:pic>
        <p:pic>
          <p:nvPicPr>
            <p:cNvPr id="6" name="Content Placeholder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67D24B7-54FC-9B48-9E7A-CF143C25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108" y="4497220"/>
              <a:ext cx="3044858" cy="677480"/>
            </a:xfrm>
            <a:prstGeom prst="rect">
              <a:avLst/>
            </a:prstGeom>
          </p:spPr>
        </p:pic>
      </p:grp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385CD5D-89E6-E74D-9ED8-8DE6BEB1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07" y="5440575"/>
            <a:ext cx="3044857" cy="619517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9ADFD0-E535-534A-8025-257DE3A40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780" y="6060154"/>
            <a:ext cx="1434842" cy="2252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97AE78-9E81-934D-8730-B3D574598C60}"/>
              </a:ext>
            </a:extLst>
          </p:cNvPr>
          <p:cNvSpPr/>
          <p:nvPr/>
        </p:nvSpPr>
        <p:spPr>
          <a:xfrm>
            <a:off x="7821744" y="608524"/>
            <a:ext cx="3709516" cy="321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Concerns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fairness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Socio-economic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Geographic 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 to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characteristics (e.g., blood type, HLA)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Having had children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0F955-2317-124B-A27A-B72854C518BA}"/>
              </a:ext>
            </a:extLst>
          </p:cNvPr>
          <p:cNvSpPr/>
          <p:nvPr/>
        </p:nvSpPr>
        <p:spPr>
          <a:xfrm>
            <a:off x="4180260" y="628048"/>
            <a:ext cx="32810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drift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&amp; demand shifts: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Demographic (aging population, racial shift)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Obesity, alcohol,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Shocks to the system: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30% living donation drop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21% deceased donation drop – COVID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74385-4205-604A-93A7-E12F6CC21E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800" y="3988366"/>
            <a:ext cx="2260600" cy="218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DEF675-9D8B-4249-9FBA-7FEB611201C2}"/>
              </a:ext>
            </a:extLst>
          </p:cNvPr>
          <p:cNvGrpSpPr/>
          <p:nvPr/>
        </p:nvGrpSpPr>
        <p:grpSpPr>
          <a:xfrm>
            <a:off x="6406006" y="3593599"/>
            <a:ext cx="1024948" cy="580295"/>
            <a:chOff x="6486717" y="3114484"/>
            <a:chExt cx="1024948" cy="58029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6BEE8FC-646C-EC4E-BFBD-49A19F922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661" y="3114484"/>
              <a:ext cx="861060" cy="43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F1550-E99B-4E44-BFF6-DBF7FFADF90D}"/>
                </a:ext>
              </a:extLst>
            </p:cNvPr>
            <p:cNvSpPr txBox="1"/>
            <p:nvPr/>
          </p:nvSpPr>
          <p:spPr>
            <a:xfrm>
              <a:off x="6486717" y="3510113"/>
              <a:ext cx="10249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ChronicleHerald</a:t>
              </a: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2021]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62892F-1C52-5E48-AD62-97DB9BBF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B976A8-A254-A54E-93E3-62F685799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91341-CCB1-F44F-BADE-E63862B1D4B3}"/>
              </a:ext>
            </a:extLst>
          </p:cNvPr>
          <p:cNvSpPr/>
          <p:nvPr/>
        </p:nvSpPr>
        <p:spPr>
          <a:xfrm>
            <a:off x="4180259" y="4466628"/>
            <a:ext cx="328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Legal landscape, social norms, international exchange, money, insurance, NP-hardness, noisy data, incentive problems, dynamics, competition,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9096A-E39B-9748-9992-2AAB66A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8004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0" grpId="0" uiExpand="1" build="p"/>
      <p:bldP spid="3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9790</TotalTime>
  <Words>4518</Words>
  <Application>Microsoft Macintosh PowerPoint</Application>
  <PresentationFormat>Widescreen</PresentationFormat>
  <Paragraphs>651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MT Extra</vt:lpstr>
      <vt:lpstr>Essential</vt:lpstr>
      <vt:lpstr>1_Office Theme</vt:lpstr>
      <vt:lpstr>Mechanism Design</vt:lpstr>
      <vt:lpstr>Announcements</vt:lpstr>
      <vt:lpstr>PowerPoint Presentation</vt:lpstr>
      <vt:lpstr>Example: Kidney transplantation</vt:lpstr>
      <vt:lpstr>Example: Deceased-Donor Allocation</vt:lpstr>
      <vt:lpstr>Example: Kidney exchange</vt:lpstr>
      <vt:lpstr>Non-directed donors &amp; chains</vt:lpstr>
      <vt:lpstr>The clearing problem</vt:lpstr>
      <vt:lpstr>Lots of moving parts &amp; competing wants</vt:lpstr>
      <vt:lpstr>Example: Kidney Exchange</vt:lpstr>
      <vt:lpstr>Techniques we’ll use (Next three lectures will cover these,  In the context of Mechanism Design)</vt:lpstr>
      <vt:lpstr>Combinatorial Optimization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maximizIng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Example: Correlated Equilibrium for chicken</vt:lpstr>
      <vt:lpstr>C.E. for Chicken</vt:lpstr>
      <vt:lpstr>Complexity</vt:lpstr>
      <vt:lpstr>Does Nash Model Human Behavior?</vt:lpstr>
      <vt:lpstr>Pause …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874</cp:revision>
  <cp:lastPrinted>2018-01-29T22:42:54Z</cp:lastPrinted>
  <dcterms:created xsi:type="dcterms:W3CDTF">2013-03-05T15:39:19Z</dcterms:created>
  <dcterms:modified xsi:type="dcterms:W3CDTF">2022-01-26T00:40:53Z</dcterms:modified>
</cp:coreProperties>
</file>